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63" r:id="rId2"/>
    <p:sldId id="256" r:id="rId3"/>
    <p:sldId id="257" r:id="rId4"/>
    <p:sldId id="258" r:id="rId5"/>
    <p:sldId id="259" r:id="rId6"/>
    <p:sldId id="260" r:id="rId7"/>
    <p:sldId id="261" r:id="rId8"/>
  </p:sldIdLst>
  <p:sldSz cx="14630400" cy="8229600"/>
  <p:notesSz cx="8229600" cy="14630400"/>
  <p:embeddedFontLst>
    <p:embeddedFont>
      <p:font typeface="Bitter Medium" panose="020B0604020202020204" charset="0"/>
      <p:regular r:id="rId10"/>
    </p:embeddedFont>
    <p:embeddedFont>
      <p:font typeface="Franklin Gothic Demi Cond" panose="020B0706030402020204" pitchFamily="34" charset="0"/>
      <p:regular r:id="rId11"/>
    </p:embeddedFont>
    <p:embeddedFont>
      <p:font typeface="Gill Sans Ultra Bold Condensed" panose="020B0A06020104020203" pitchFamily="34" charset="0"/>
      <p:regular r:id="rId12"/>
    </p:embeddedFont>
    <p:embeddedFont>
      <p:font typeface="Open Sans" panose="020B0606030504020204" pitchFamily="3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642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3781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2960" y="822960"/>
            <a:ext cx="12984480" cy="6583680"/>
            <a:chOff x="0" y="0"/>
            <a:chExt cx="4274726" cy="2167467"/>
          </a:xfrm>
        </p:grpSpPr>
        <p:sp>
          <p:nvSpPr>
            <p:cNvPr id="3" name="Freeform 3"/>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000000">
                <a:alpha val="0"/>
              </a:srgbClr>
            </a:solidFill>
            <a:ln w="19050" cap="sq">
              <a:solidFill>
                <a:srgbClr val="000000"/>
              </a:solidFill>
              <a:prstDash val="solid"/>
              <a:miter/>
            </a:ln>
          </p:spPr>
        </p:sp>
        <p:sp>
          <p:nvSpPr>
            <p:cNvPr id="4" name="TextBox 4"/>
            <p:cNvSpPr txBox="1"/>
            <p:nvPr/>
          </p:nvSpPr>
          <p:spPr>
            <a:xfrm>
              <a:off x="0" y="-57150"/>
              <a:ext cx="4274726" cy="2224617"/>
            </a:xfrm>
            <a:prstGeom prst="rect">
              <a:avLst/>
            </a:prstGeom>
          </p:spPr>
          <p:txBody>
            <a:bodyPr lIns="40640" tIns="40640" rIns="40640" bIns="40640" rtlCol="0" anchor="ctr"/>
            <a:lstStyle/>
            <a:p>
              <a:pPr algn="ctr">
                <a:lnSpc>
                  <a:spcPts val="2127"/>
                </a:lnSpc>
              </a:pPr>
              <a:endParaRPr sz="1440"/>
            </a:p>
          </p:txBody>
        </p:sp>
      </p:grpSp>
      <p:sp>
        <p:nvSpPr>
          <p:cNvPr id="5" name="Freeform 5"/>
          <p:cNvSpPr/>
          <p:nvPr/>
        </p:nvSpPr>
        <p:spPr>
          <a:xfrm>
            <a:off x="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74" r="-4057" b="-3298"/>
            </a:stretch>
          </a:blipFill>
        </p:spPr>
      </p:sp>
      <p:sp>
        <p:nvSpPr>
          <p:cNvPr id="6" name="TextBox 6"/>
          <p:cNvSpPr txBox="1"/>
          <p:nvPr/>
        </p:nvSpPr>
        <p:spPr>
          <a:xfrm>
            <a:off x="-321228" y="3639027"/>
            <a:ext cx="6631912" cy="1195392"/>
          </a:xfrm>
          <a:prstGeom prst="rect">
            <a:avLst/>
          </a:prstGeom>
        </p:spPr>
        <p:txBody>
          <a:bodyPr wrap="square" lIns="0" tIns="0" rIns="0" bIns="0" rtlCol="0" anchor="t">
            <a:spAutoFit/>
          </a:bodyPr>
          <a:lstStyle/>
          <a:p>
            <a:pPr algn="ctr">
              <a:lnSpc>
                <a:spcPts val="10302"/>
              </a:lnSpc>
            </a:pPr>
            <a:r>
              <a:rPr lang="en-US" sz="6600" dirty="0">
                <a:solidFill>
                  <a:srgbClr val="FFFFFF"/>
                </a:solidFill>
                <a:latin typeface="Gill Sans Ultra Bold Condensed" panose="020B0A06020104020203" pitchFamily="34" charset="0"/>
                <a:ea typeface="Norwester"/>
                <a:cs typeface="Norwester"/>
                <a:sym typeface="Norwester"/>
              </a:rPr>
              <a:t>COMPUTER</a:t>
            </a:r>
            <a:r>
              <a:rPr lang="en-US" sz="6600" dirty="0">
                <a:solidFill>
                  <a:srgbClr val="000000"/>
                </a:solidFill>
                <a:latin typeface="Gill Sans Ultra Bold Condensed" panose="020B0A06020104020203" pitchFamily="34" charset="0"/>
                <a:ea typeface="Norwester"/>
                <a:cs typeface="Norwester"/>
                <a:sym typeface="Norwester"/>
              </a:rPr>
              <a:t> </a:t>
            </a:r>
            <a:r>
              <a:rPr lang="en-US" sz="6600" dirty="0">
                <a:solidFill>
                  <a:srgbClr val="FFFFFF"/>
                </a:solidFill>
                <a:latin typeface="Gill Sans Ultra Bold Condensed" panose="020B0A06020104020203" pitchFamily="34" charset="0"/>
                <a:ea typeface="Norwester"/>
                <a:cs typeface="Norwester"/>
                <a:sym typeface="Norwester"/>
              </a:rPr>
              <a:t>CASE</a:t>
            </a:r>
          </a:p>
        </p:txBody>
      </p:sp>
      <p:grpSp>
        <p:nvGrpSpPr>
          <p:cNvPr id="7" name="Group 7"/>
          <p:cNvGrpSpPr/>
          <p:nvPr/>
        </p:nvGrpSpPr>
        <p:grpSpPr>
          <a:xfrm>
            <a:off x="3" y="4834419"/>
            <a:ext cx="5989456" cy="148432"/>
            <a:chOff x="0" y="0"/>
            <a:chExt cx="1971837" cy="48866"/>
          </a:xfrm>
        </p:grpSpPr>
        <p:sp>
          <p:nvSpPr>
            <p:cNvPr id="8" name="Freeform 8"/>
            <p:cNvSpPr/>
            <p:nvPr/>
          </p:nvSpPr>
          <p:spPr>
            <a:xfrm>
              <a:off x="0" y="0"/>
              <a:ext cx="1971838" cy="48866"/>
            </a:xfrm>
            <a:custGeom>
              <a:avLst/>
              <a:gdLst/>
              <a:ahLst/>
              <a:cxnLst/>
              <a:rect l="l" t="t" r="r" b="b"/>
              <a:pathLst>
                <a:path w="1971838" h="48866">
                  <a:moveTo>
                    <a:pt x="0" y="0"/>
                  </a:moveTo>
                  <a:lnTo>
                    <a:pt x="1971838" y="0"/>
                  </a:lnTo>
                  <a:lnTo>
                    <a:pt x="1971838" y="48866"/>
                  </a:lnTo>
                  <a:lnTo>
                    <a:pt x="0" y="48866"/>
                  </a:lnTo>
                  <a:close/>
                </a:path>
              </a:pathLst>
            </a:custGeom>
            <a:solidFill>
              <a:srgbClr val="000000"/>
            </a:solidFill>
          </p:spPr>
        </p:sp>
        <p:sp>
          <p:nvSpPr>
            <p:cNvPr id="9" name="TextBox 9"/>
            <p:cNvSpPr txBox="1"/>
            <p:nvPr/>
          </p:nvSpPr>
          <p:spPr>
            <a:xfrm>
              <a:off x="0" y="-57150"/>
              <a:ext cx="1971837" cy="106016"/>
            </a:xfrm>
            <a:prstGeom prst="rect">
              <a:avLst/>
            </a:prstGeom>
          </p:spPr>
          <p:txBody>
            <a:bodyPr lIns="40640" tIns="40640" rIns="40640" bIns="40640" rtlCol="0" anchor="ctr"/>
            <a:lstStyle/>
            <a:p>
              <a:pPr algn="ctr">
                <a:lnSpc>
                  <a:spcPts val="2127"/>
                </a:lnSpc>
              </a:pPr>
              <a:endParaRPr sz="1440"/>
            </a:p>
          </p:txBody>
        </p:sp>
      </p:grpSp>
      <p:sp>
        <p:nvSpPr>
          <p:cNvPr id="10" name="TextBox 10"/>
          <p:cNvSpPr txBox="1"/>
          <p:nvPr/>
        </p:nvSpPr>
        <p:spPr>
          <a:xfrm>
            <a:off x="179368" y="4910045"/>
            <a:ext cx="5630722" cy="758797"/>
          </a:xfrm>
          <a:prstGeom prst="rect">
            <a:avLst/>
          </a:prstGeom>
        </p:spPr>
        <p:txBody>
          <a:bodyPr lIns="0" tIns="0" rIns="0" bIns="0" rtlCol="0" anchor="t">
            <a:spAutoFit/>
          </a:bodyPr>
          <a:lstStyle/>
          <a:p>
            <a:pPr algn="ctr">
              <a:lnSpc>
                <a:spcPts val="6322"/>
              </a:lnSpc>
            </a:pPr>
            <a:r>
              <a:rPr lang="en-US" sz="4515" spc="1129" dirty="0">
                <a:solidFill>
                  <a:srgbClr val="FFFFFF"/>
                </a:solidFill>
                <a:latin typeface="Franklin Gothic Demi Cond" panose="020B0706030402020204" pitchFamily="34" charset="0"/>
                <a:ea typeface="Chewy"/>
                <a:cs typeface="Chewy"/>
                <a:sym typeface="Chewy"/>
              </a:rPr>
              <a:t>PRESENTATION</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93790" y="2383274"/>
            <a:ext cx="4961811"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What Is a PC Case?</a:t>
            </a:r>
            <a:endParaRPr lang="en-US" sz="3900" dirty="0"/>
          </a:p>
        </p:txBody>
      </p:sp>
      <p:sp>
        <p:nvSpPr>
          <p:cNvPr id="3" name="Text 1"/>
          <p:cNvSpPr/>
          <p:nvPr/>
        </p:nvSpPr>
        <p:spPr>
          <a:xfrm>
            <a:off x="793790" y="3400187"/>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A PC case, also called a </a:t>
            </a:r>
            <a:r>
              <a:rPr lang="en-US" sz="1550" b="1" dirty="0">
                <a:solidFill>
                  <a:srgbClr val="2B2E3C"/>
                </a:solidFill>
                <a:latin typeface="Open Sans" pitchFamily="34" charset="0"/>
                <a:ea typeface="Open Sans" pitchFamily="34" charset="-122"/>
                <a:cs typeface="Open Sans" pitchFamily="34" charset="-120"/>
              </a:rPr>
              <a:t>cabinet</a:t>
            </a:r>
            <a:r>
              <a:rPr lang="en-US" sz="1550" dirty="0">
                <a:solidFill>
                  <a:srgbClr val="2B2E3C"/>
                </a:solidFill>
                <a:latin typeface="Open Sans" pitchFamily="34" charset="0"/>
                <a:ea typeface="Open Sans" pitchFamily="34" charset="-122"/>
                <a:cs typeface="Open Sans" pitchFamily="34" charset="-120"/>
              </a:rPr>
              <a:t>, </a:t>
            </a:r>
            <a:r>
              <a:rPr lang="en-US" sz="1550" b="1" dirty="0">
                <a:solidFill>
                  <a:srgbClr val="2B2E3C"/>
                </a:solidFill>
                <a:latin typeface="Open Sans" pitchFamily="34" charset="0"/>
                <a:ea typeface="Open Sans" pitchFamily="34" charset="-122"/>
                <a:cs typeface="Open Sans" pitchFamily="34" charset="-120"/>
              </a:rPr>
              <a:t>chassis</a:t>
            </a:r>
            <a:r>
              <a:rPr lang="en-US" sz="1550" dirty="0">
                <a:solidFill>
                  <a:srgbClr val="2B2E3C"/>
                </a:solidFill>
                <a:latin typeface="Open Sans" pitchFamily="34" charset="0"/>
                <a:ea typeface="Open Sans" pitchFamily="34" charset="-122"/>
                <a:cs typeface="Open Sans" pitchFamily="34" charset="-120"/>
              </a:rPr>
              <a:t>, or </a:t>
            </a:r>
            <a:r>
              <a:rPr lang="en-US" sz="1550" b="1" dirty="0">
                <a:solidFill>
                  <a:srgbClr val="2B2E3C"/>
                </a:solidFill>
                <a:latin typeface="Open Sans" pitchFamily="34" charset="0"/>
                <a:ea typeface="Open Sans" pitchFamily="34" charset="-122"/>
                <a:cs typeface="Open Sans" pitchFamily="34" charset="-120"/>
              </a:rPr>
              <a:t>tower</a:t>
            </a:r>
            <a:r>
              <a:rPr lang="en-US" sz="1550" dirty="0">
                <a:solidFill>
                  <a:srgbClr val="2B2E3C"/>
                </a:solidFill>
                <a:latin typeface="Open Sans" pitchFamily="34" charset="0"/>
                <a:ea typeface="Open Sans" pitchFamily="34" charset="-122"/>
                <a:cs typeface="Open Sans" pitchFamily="34" charset="-120"/>
              </a:rPr>
              <a:t>, is the outer box that serves as the foundation of any computer build. It's more than just a container—it's the physical body that holds, protects, and organizes every essential component of your PC. Whether you're building your first gaming rig or upgrading an existing system, understanding what goes into choosing and working with a PC case is fundamental to creating a reliable, efficient computer.</a:t>
            </a:r>
            <a:endParaRPr lang="en-US" sz="1550" dirty="0"/>
          </a:p>
        </p:txBody>
      </p:sp>
      <p:sp>
        <p:nvSpPr>
          <p:cNvPr id="4" name="Text 2"/>
          <p:cNvSpPr/>
          <p:nvPr/>
        </p:nvSpPr>
        <p:spPr>
          <a:xfrm>
            <a:off x="793790" y="4893588"/>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Think of a PC case as the skeleton of your build. Just as your skeletal system protects vital organs and provides structure, a PC case protects your motherboard, graphics card, power supply, and cooling system while providing the framework that keeps everything organized and functional.</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16198"/>
            <a:ext cx="6049447"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Why Your PC Case Matters</a:t>
            </a:r>
            <a:endParaRPr lang="en-US" sz="3900" dirty="0"/>
          </a:p>
        </p:txBody>
      </p:sp>
      <p:sp>
        <p:nvSpPr>
          <p:cNvPr id="4" name="Shape 1"/>
          <p:cNvSpPr/>
          <p:nvPr/>
        </p:nvSpPr>
        <p:spPr>
          <a:xfrm>
            <a:off x="793790" y="1933932"/>
            <a:ext cx="3679031" cy="1793796"/>
          </a:xfrm>
          <a:prstGeom prst="roundRect">
            <a:avLst>
              <a:gd name="adj" fmla="val 4647"/>
            </a:avLst>
          </a:prstGeom>
          <a:solidFill>
            <a:srgbClr val="FCE2CF"/>
          </a:solidFill>
          <a:ln w="7620">
            <a:solidFill>
              <a:srgbClr val="E2C8B5"/>
            </a:solidFill>
            <a:prstDash val="solid"/>
          </a:ln>
        </p:spPr>
      </p:sp>
      <p:sp>
        <p:nvSpPr>
          <p:cNvPr id="5" name="Text 2"/>
          <p:cNvSpPr/>
          <p:nvPr/>
        </p:nvSpPr>
        <p:spPr>
          <a:xfrm>
            <a:off x="999768" y="213991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Protection &amp; Safety</a:t>
            </a:r>
            <a:endParaRPr lang="en-US" sz="1950" dirty="0"/>
          </a:p>
        </p:txBody>
      </p:sp>
      <p:sp>
        <p:nvSpPr>
          <p:cNvPr id="6" name="Text 3"/>
          <p:cNvSpPr/>
          <p:nvPr/>
        </p:nvSpPr>
        <p:spPr>
          <a:xfrm>
            <a:off x="999768" y="2569131"/>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Shields internal components from dust, accidental damage, and environmental hazards</a:t>
            </a:r>
            <a:endParaRPr lang="en-US" sz="1550" dirty="0"/>
          </a:p>
        </p:txBody>
      </p:sp>
      <p:sp>
        <p:nvSpPr>
          <p:cNvPr id="7" name="Shape 4"/>
          <p:cNvSpPr/>
          <p:nvPr/>
        </p:nvSpPr>
        <p:spPr>
          <a:xfrm>
            <a:off x="4671179" y="1933932"/>
            <a:ext cx="3679031" cy="1793796"/>
          </a:xfrm>
          <a:prstGeom prst="roundRect">
            <a:avLst>
              <a:gd name="adj" fmla="val 4647"/>
            </a:avLst>
          </a:prstGeom>
          <a:solidFill>
            <a:srgbClr val="FCE2CF"/>
          </a:solidFill>
          <a:ln w="7620">
            <a:solidFill>
              <a:srgbClr val="E2C8B5"/>
            </a:solidFill>
            <a:prstDash val="solid"/>
          </a:ln>
        </p:spPr>
      </p:sp>
      <p:sp>
        <p:nvSpPr>
          <p:cNvPr id="8" name="Text 5"/>
          <p:cNvSpPr/>
          <p:nvPr/>
        </p:nvSpPr>
        <p:spPr>
          <a:xfrm>
            <a:off x="4877157" y="2139910"/>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Cooling &amp; Airflow</a:t>
            </a:r>
            <a:endParaRPr lang="en-US" sz="1950" dirty="0"/>
          </a:p>
        </p:txBody>
      </p:sp>
      <p:sp>
        <p:nvSpPr>
          <p:cNvPr id="9" name="Text 6"/>
          <p:cNvSpPr/>
          <p:nvPr/>
        </p:nvSpPr>
        <p:spPr>
          <a:xfrm>
            <a:off x="4877157" y="2569131"/>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Enables proper ventilation and air circulation to keep your hardware running cool</a:t>
            </a:r>
            <a:endParaRPr lang="en-US" sz="1550" dirty="0"/>
          </a:p>
        </p:txBody>
      </p:sp>
      <p:sp>
        <p:nvSpPr>
          <p:cNvPr id="10" name="Shape 7"/>
          <p:cNvSpPr/>
          <p:nvPr/>
        </p:nvSpPr>
        <p:spPr>
          <a:xfrm>
            <a:off x="793790" y="3926086"/>
            <a:ext cx="7556421" cy="1158716"/>
          </a:xfrm>
          <a:prstGeom prst="roundRect">
            <a:avLst>
              <a:gd name="adj" fmla="val 7194"/>
            </a:avLst>
          </a:prstGeom>
          <a:solidFill>
            <a:srgbClr val="FCE2CF"/>
          </a:solidFill>
          <a:ln w="7620">
            <a:solidFill>
              <a:srgbClr val="E2C8B5"/>
            </a:solidFill>
            <a:prstDash val="solid"/>
          </a:ln>
        </p:spPr>
      </p:sp>
      <p:sp>
        <p:nvSpPr>
          <p:cNvPr id="11" name="Text 8"/>
          <p:cNvSpPr/>
          <p:nvPr/>
        </p:nvSpPr>
        <p:spPr>
          <a:xfrm>
            <a:off x="999768" y="413206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Organization</a:t>
            </a:r>
            <a:endParaRPr lang="en-US" sz="1950" dirty="0"/>
          </a:p>
        </p:txBody>
      </p:sp>
      <p:sp>
        <p:nvSpPr>
          <p:cNvPr id="12" name="Text 9"/>
          <p:cNvSpPr/>
          <p:nvPr/>
        </p:nvSpPr>
        <p:spPr>
          <a:xfrm>
            <a:off x="999768" y="4561284"/>
            <a:ext cx="7144464" cy="317540"/>
          </a:xfrm>
          <a:prstGeom prst="rect">
            <a:avLst/>
          </a:prstGeom>
          <a:noFill/>
          <a:ln/>
        </p:spPr>
        <p:txBody>
          <a:bodyPr wrap="non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Provides dedicated spaces for components and clean cable management</a:t>
            </a:r>
            <a:endParaRPr lang="en-US" sz="1550" dirty="0"/>
          </a:p>
        </p:txBody>
      </p:sp>
      <p:sp>
        <p:nvSpPr>
          <p:cNvPr id="13" name="Text 10"/>
          <p:cNvSpPr/>
          <p:nvPr/>
        </p:nvSpPr>
        <p:spPr>
          <a:xfrm>
            <a:off x="793790" y="5308044"/>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Beyond these core functions, a well-chosen PC case also contributes to your system's aesthetics. Modern cases feature transparent panels, RGB lighting compatibility, and sleek designs that let you showcase your build. Easy access to front ports—USB headers, audio jacks, and power buttons—ensures convenient daily use. The right case makes your PC not just functional, but a piece of hardware you're proud to display.</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45"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anim calcmode="lin" valueType="num">
                                      <p:cBhvr>
                                        <p:cTn id="24" dur="2000" fill="hold"/>
                                        <p:tgtEl>
                                          <p:spTgt spid="9"/>
                                        </p:tgtEl>
                                        <p:attrNameLst>
                                          <p:attrName>ppt_w</p:attrName>
                                        </p:attrNameLst>
                                      </p:cBhvr>
                                      <p:tavLst>
                                        <p:tav tm="0" fmla="#ppt_w*sin(2.5*pi*$)">
                                          <p:val>
                                            <p:fltVal val="0"/>
                                          </p:val>
                                        </p:tav>
                                        <p:tav tm="100000">
                                          <p:val>
                                            <p:fltVal val="1"/>
                                          </p:val>
                                        </p:tav>
                                      </p:tavLst>
                                    </p:anim>
                                    <p:anim calcmode="lin" valueType="num">
                                      <p:cBhvr>
                                        <p:cTn id="25" dur="2000" fill="hold"/>
                                        <p:tgtEl>
                                          <p:spTgt spid="9"/>
                                        </p:tgtEl>
                                        <p:attrNameLst>
                                          <p:attrName>ppt_h</p:attrName>
                                        </p:attrNameLst>
                                      </p:cBhvr>
                                      <p:tavLst>
                                        <p:tav tm="0">
                                          <p:val>
                                            <p:strVal val="#ppt_h"/>
                                          </p:val>
                                        </p:tav>
                                        <p:tav tm="100000">
                                          <p:val>
                                            <p:strVal val="#ppt_h"/>
                                          </p:val>
                                        </p:tav>
                                      </p:tavLst>
                                    </p:anim>
                                  </p:childTnLst>
                                </p:cTn>
                              </p:par>
                              <p:par>
                                <p:cTn id="26" presetID="26"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down)">
                                      <p:cBhvr>
                                        <p:cTn id="28" dur="580">
                                          <p:stCondLst>
                                            <p:cond delay="0"/>
                                          </p:stCondLst>
                                        </p:cTn>
                                        <p:tgtEl>
                                          <p:spTgt spid="11"/>
                                        </p:tgtEl>
                                      </p:cBhvr>
                                    </p:animEffect>
                                    <p:anim calcmode="lin" valueType="num">
                                      <p:cBhvr>
                                        <p:cTn id="29"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4" dur="26">
                                          <p:stCondLst>
                                            <p:cond delay="650"/>
                                          </p:stCondLst>
                                        </p:cTn>
                                        <p:tgtEl>
                                          <p:spTgt spid="11"/>
                                        </p:tgtEl>
                                      </p:cBhvr>
                                      <p:to x="100000" y="60000"/>
                                    </p:animScale>
                                    <p:animScale>
                                      <p:cBhvr>
                                        <p:cTn id="35" dur="166" decel="50000">
                                          <p:stCondLst>
                                            <p:cond delay="676"/>
                                          </p:stCondLst>
                                        </p:cTn>
                                        <p:tgtEl>
                                          <p:spTgt spid="11"/>
                                        </p:tgtEl>
                                      </p:cBhvr>
                                      <p:to x="100000" y="100000"/>
                                    </p:animScale>
                                    <p:animScale>
                                      <p:cBhvr>
                                        <p:cTn id="36" dur="26">
                                          <p:stCondLst>
                                            <p:cond delay="1312"/>
                                          </p:stCondLst>
                                        </p:cTn>
                                        <p:tgtEl>
                                          <p:spTgt spid="11"/>
                                        </p:tgtEl>
                                      </p:cBhvr>
                                      <p:to x="100000" y="80000"/>
                                    </p:animScale>
                                    <p:animScale>
                                      <p:cBhvr>
                                        <p:cTn id="37" dur="166" decel="50000">
                                          <p:stCondLst>
                                            <p:cond delay="1338"/>
                                          </p:stCondLst>
                                        </p:cTn>
                                        <p:tgtEl>
                                          <p:spTgt spid="11"/>
                                        </p:tgtEl>
                                      </p:cBhvr>
                                      <p:to x="100000" y="100000"/>
                                    </p:animScale>
                                    <p:animScale>
                                      <p:cBhvr>
                                        <p:cTn id="38" dur="26">
                                          <p:stCondLst>
                                            <p:cond delay="1642"/>
                                          </p:stCondLst>
                                        </p:cTn>
                                        <p:tgtEl>
                                          <p:spTgt spid="11"/>
                                        </p:tgtEl>
                                      </p:cBhvr>
                                      <p:to x="100000" y="90000"/>
                                    </p:animScale>
                                    <p:animScale>
                                      <p:cBhvr>
                                        <p:cTn id="39" dur="166" decel="50000">
                                          <p:stCondLst>
                                            <p:cond delay="1668"/>
                                          </p:stCondLst>
                                        </p:cTn>
                                        <p:tgtEl>
                                          <p:spTgt spid="11"/>
                                        </p:tgtEl>
                                      </p:cBhvr>
                                      <p:to x="100000" y="100000"/>
                                    </p:animScale>
                                    <p:animScale>
                                      <p:cBhvr>
                                        <p:cTn id="40" dur="26">
                                          <p:stCondLst>
                                            <p:cond delay="1808"/>
                                          </p:stCondLst>
                                        </p:cTn>
                                        <p:tgtEl>
                                          <p:spTgt spid="11"/>
                                        </p:tgtEl>
                                      </p:cBhvr>
                                      <p:to x="100000" y="95000"/>
                                    </p:animScale>
                                    <p:animScale>
                                      <p:cBhvr>
                                        <p:cTn id="41" dur="166" decel="50000">
                                          <p:stCondLst>
                                            <p:cond delay="1834"/>
                                          </p:stCondLst>
                                        </p:cTn>
                                        <p:tgtEl>
                                          <p:spTgt spid="11"/>
                                        </p:tgtEl>
                                      </p:cBhvr>
                                      <p:to x="100000" y="100000"/>
                                    </p:animScale>
                                  </p:childTnLst>
                                </p:cTn>
                              </p:par>
                              <p:par>
                                <p:cTn id="42" presetID="42"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20566" y="495419"/>
            <a:ext cx="6241494" cy="562927"/>
          </a:xfrm>
          <a:prstGeom prst="rect">
            <a:avLst/>
          </a:prstGeom>
          <a:noFill/>
          <a:ln/>
        </p:spPr>
        <p:txBody>
          <a:bodyPr wrap="none" lIns="0" tIns="0" rIns="0" bIns="0" rtlCol="0" anchor="t"/>
          <a:lstStyle/>
          <a:p>
            <a:pPr marL="0" indent="0" algn="l">
              <a:lnSpc>
                <a:spcPts val="4400"/>
              </a:lnSpc>
              <a:buNone/>
            </a:pPr>
            <a:r>
              <a:rPr lang="en-US" sz="3500" dirty="0">
                <a:solidFill>
                  <a:srgbClr val="2C3F42"/>
                </a:solidFill>
                <a:latin typeface="Bitter Medium" pitchFamily="34" charset="0"/>
                <a:ea typeface="Bitter Medium" pitchFamily="34" charset="-122"/>
                <a:cs typeface="Bitter Medium" pitchFamily="34" charset="-120"/>
              </a:rPr>
              <a:t>Understanding PC Case Types</a:t>
            </a:r>
            <a:endParaRPr lang="en-US" sz="3500" dirty="0"/>
          </a:p>
        </p:txBody>
      </p:sp>
      <p:sp>
        <p:nvSpPr>
          <p:cNvPr id="4" name="Text 1"/>
          <p:cNvSpPr/>
          <p:nvPr/>
        </p:nvSpPr>
        <p:spPr>
          <a:xfrm>
            <a:off x="720566" y="1328499"/>
            <a:ext cx="7702868" cy="288131"/>
          </a:xfrm>
          <a:prstGeom prst="rect">
            <a:avLst/>
          </a:prstGeom>
          <a:noFill/>
          <a:ln/>
        </p:spPr>
        <p:txBody>
          <a:bodyPr wrap="non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PC cases come in three main sizes, each designed for different needs and spaces:</a:t>
            </a:r>
            <a:endParaRPr lang="en-US" sz="1400" dirty="0"/>
          </a:p>
        </p:txBody>
      </p:sp>
      <p:sp>
        <p:nvSpPr>
          <p:cNvPr id="5" name="Shape 2"/>
          <p:cNvSpPr/>
          <p:nvPr/>
        </p:nvSpPr>
        <p:spPr>
          <a:xfrm>
            <a:off x="720566" y="1819275"/>
            <a:ext cx="7702868" cy="1948101"/>
          </a:xfrm>
          <a:prstGeom prst="roundRect">
            <a:avLst>
              <a:gd name="adj" fmla="val 3884"/>
            </a:avLst>
          </a:prstGeom>
          <a:solidFill>
            <a:srgbClr val="FFF8F0"/>
          </a:solidFill>
          <a:ln w="22860">
            <a:solidFill>
              <a:srgbClr val="E2C8B5"/>
            </a:solidFill>
            <a:prstDash val="solid"/>
          </a:ln>
        </p:spPr>
      </p:sp>
      <p:sp>
        <p:nvSpPr>
          <p:cNvPr id="6" name="Shape 3"/>
          <p:cNvSpPr/>
          <p:nvPr/>
        </p:nvSpPr>
        <p:spPr>
          <a:xfrm>
            <a:off x="743426" y="1842135"/>
            <a:ext cx="720566" cy="1902381"/>
          </a:xfrm>
          <a:prstGeom prst="roundRect">
            <a:avLst>
              <a:gd name="adj" fmla="val 6695"/>
            </a:avLst>
          </a:prstGeom>
          <a:solidFill>
            <a:srgbClr val="FCE2CF"/>
          </a:solidFill>
          <a:ln/>
        </p:spPr>
      </p:sp>
      <p:sp>
        <p:nvSpPr>
          <p:cNvPr id="7" name="Text 4"/>
          <p:cNvSpPr/>
          <p:nvPr/>
        </p:nvSpPr>
        <p:spPr>
          <a:xfrm>
            <a:off x="964763" y="2624376"/>
            <a:ext cx="270153" cy="337780"/>
          </a:xfrm>
          <a:prstGeom prst="rect">
            <a:avLst/>
          </a:prstGeom>
          <a:noFill/>
          <a:ln/>
        </p:spPr>
        <p:txBody>
          <a:bodyPr wrap="none" lIns="0" tIns="0" rIns="0" bIns="0" rtlCol="0" anchor="t"/>
          <a:lstStyle/>
          <a:p>
            <a:pPr marL="0" indent="0" algn="l">
              <a:lnSpc>
                <a:spcPts val="2100"/>
              </a:lnSpc>
              <a:buNone/>
            </a:pPr>
            <a:r>
              <a:rPr lang="en-US" sz="2100" dirty="0">
                <a:solidFill>
                  <a:srgbClr val="2B2E3C"/>
                </a:solidFill>
                <a:latin typeface="Bitter Medium" pitchFamily="34" charset="0"/>
                <a:ea typeface="Bitter Medium" pitchFamily="34" charset="-122"/>
                <a:cs typeface="Bitter Medium" pitchFamily="34" charset="-120"/>
              </a:rPr>
              <a:t>1</a:t>
            </a:r>
            <a:endParaRPr lang="en-US" sz="2100" dirty="0"/>
          </a:p>
        </p:txBody>
      </p:sp>
      <p:sp>
        <p:nvSpPr>
          <p:cNvPr id="8" name="Text 5"/>
          <p:cNvSpPr/>
          <p:nvPr/>
        </p:nvSpPr>
        <p:spPr>
          <a:xfrm>
            <a:off x="1644134" y="2022277"/>
            <a:ext cx="2252067" cy="281583"/>
          </a:xfrm>
          <a:prstGeom prst="rect">
            <a:avLst/>
          </a:prstGeom>
          <a:noFill/>
          <a:ln/>
        </p:spPr>
        <p:txBody>
          <a:bodyPr wrap="none" lIns="0" tIns="0" rIns="0" bIns="0" rtlCol="0" anchor="t"/>
          <a:lstStyle/>
          <a:p>
            <a:pPr marL="0" indent="0" algn="l">
              <a:lnSpc>
                <a:spcPts val="2200"/>
              </a:lnSpc>
              <a:buNone/>
            </a:pPr>
            <a:r>
              <a:rPr lang="en-US" sz="1750" dirty="0">
                <a:solidFill>
                  <a:srgbClr val="2B2E3C"/>
                </a:solidFill>
                <a:latin typeface="Bitter Medium" pitchFamily="34" charset="0"/>
                <a:ea typeface="Bitter Medium" pitchFamily="34" charset="-122"/>
                <a:cs typeface="Bitter Medium" pitchFamily="34" charset="-120"/>
              </a:rPr>
              <a:t>Full Tower</a:t>
            </a:r>
            <a:endParaRPr lang="en-US" sz="1750" dirty="0"/>
          </a:p>
        </p:txBody>
      </p:sp>
      <p:sp>
        <p:nvSpPr>
          <p:cNvPr id="9" name="Text 6"/>
          <p:cNvSpPr/>
          <p:nvPr/>
        </p:nvSpPr>
        <p:spPr>
          <a:xfrm>
            <a:off x="1644134" y="2411849"/>
            <a:ext cx="6576298" cy="1152525"/>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The largest option, measuring roughly 20-24 inches tall. Perfect for high-end gaming builds, workstations, and systems with multiple graphics cards or extensive cooling solutions. Offers maximum internal space and airflow potential.</a:t>
            </a:r>
            <a:endParaRPr lang="en-US" sz="1400" dirty="0"/>
          </a:p>
        </p:txBody>
      </p:sp>
      <p:sp>
        <p:nvSpPr>
          <p:cNvPr id="10" name="Shape 7"/>
          <p:cNvSpPr/>
          <p:nvPr/>
        </p:nvSpPr>
        <p:spPr>
          <a:xfrm>
            <a:off x="720566" y="3947517"/>
            <a:ext cx="7702868" cy="1948101"/>
          </a:xfrm>
          <a:prstGeom prst="roundRect">
            <a:avLst>
              <a:gd name="adj" fmla="val 3884"/>
            </a:avLst>
          </a:prstGeom>
          <a:solidFill>
            <a:srgbClr val="FFF8F0"/>
          </a:solidFill>
          <a:ln w="22860">
            <a:solidFill>
              <a:srgbClr val="E2C8B5"/>
            </a:solidFill>
            <a:prstDash val="solid"/>
          </a:ln>
        </p:spPr>
      </p:sp>
      <p:sp>
        <p:nvSpPr>
          <p:cNvPr id="11" name="Shape 8"/>
          <p:cNvSpPr/>
          <p:nvPr/>
        </p:nvSpPr>
        <p:spPr>
          <a:xfrm>
            <a:off x="743426" y="3970377"/>
            <a:ext cx="720566" cy="1902381"/>
          </a:xfrm>
          <a:prstGeom prst="roundRect">
            <a:avLst>
              <a:gd name="adj" fmla="val 6695"/>
            </a:avLst>
          </a:prstGeom>
          <a:solidFill>
            <a:srgbClr val="FCE2CF"/>
          </a:solidFill>
          <a:ln/>
        </p:spPr>
      </p:sp>
      <p:sp>
        <p:nvSpPr>
          <p:cNvPr id="12" name="Text 9"/>
          <p:cNvSpPr/>
          <p:nvPr/>
        </p:nvSpPr>
        <p:spPr>
          <a:xfrm>
            <a:off x="964763" y="4752618"/>
            <a:ext cx="270153" cy="337780"/>
          </a:xfrm>
          <a:prstGeom prst="rect">
            <a:avLst/>
          </a:prstGeom>
          <a:noFill/>
          <a:ln/>
        </p:spPr>
        <p:txBody>
          <a:bodyPr wrap="none" lIns="0" tIns="0" rIns="0" bIns="0" rtlCol="0" anchor="t"/>
          <a:lstStyle/>
          <a:p>
            <a:pPr marL="0" indent="0" algn="l">
              <a:lnSpc>
                <a:spcPts val="2100"/>
              </a:lnSpc>
              <a:buNone/>
            </a:pPr>
            <a:r>
              <a:rPr lang="en-US" sz="2100" dirty="0">
                <a:solidFill>
                  <a:srgbClr val="2B2E3C"/>
                </a:solidFill>
                <a:latin typeface="Bitter Medium" pitchFamily="34" charset="0"/>
                <a:ea typeface="Bitter Medium" pitchFamily="34" charset="-122"/>
                <a:cs typeface="Bitter Medium" pitchFamily="34" charset="-120"/>
              </a:rPr>
              <a:t>2</a:t>
            </a:r>
            <a:endParaRPr lang="en-US" sz="2100" dirty="0"/>
          </a:p>
        </p:txBody>
      </p:sp>
      <p:sp>
        <p:nvSpPr>
          <p:cNvPr id="13" name="Text 10"/>
          <p:cNvSpPr/>
          <p:nvPr/>
        </p:nvSpPr>
        <p:spPr>
          <a:xfrm>
            <a:off x="1644134" y="4150519"/>
            <a:ext cx="2252067" cy="281583"/>
          </a:xfrm>
          <a:prstGeom prst="rect">
            <a:avLst/>
          </a:prstGeom>
          <a:noFill/>
          <a:ln/>
        </p:spPr>
        <p:txBody>
          <a:bodyPr wrap="none" lIns="0" tIns="0" rIns="0" bIns="0" rtlCol="0" anchor="t"/>
          <a:lstStyle/>
          <a:p>
            <a:pPr marL="0" indent="0" algn="l">
              <a:lnSpc>
                <a:spcPts val="2200"/>
              </a:lnSpc>
              <a:buNone/>
            </a:pPr>
            <a:r>
              <a:rPr lang="en-US" sz="1750" dirty="0">
                <a:solidFill>
                  <a:srgbClr val="2B2E3C"/>
                </a:solidFill>
                <a:latin typeface="Bitter Medium" pitchFamily="34" charset="0"/>
                <a:ea typeface="Bitter Medium" pitchFamily="34" charset="-122"/>
                <a:cs typeface="Bitter Medium" pitchFamily="34" charset="-120"/>
              </a:rPr>
              <a:t>Mid Tower</a:t>
            </a:r>
            <a:endParaRPr lang="en-US" sz="1750" dirty="0"/>
          </a:p>
        </p:txBody>
      </p:sp>
      <p:sp>
        <p:nvSpPr>
          <p:cNvPr id="14" name="Text 11"/>
          <p:cNvSpPr/>
          <p:nvPr/>
        </p:nvSpPr>
        <p:spPr>
          <a:xfrm>
            <a:off x="1644134" y="4540091"/>
            <a:ext cx="6576298" cy="1152525"/>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The Goldilocks of cases—mid-sized and the most popular choice. Fits standard ATX motherboards and most components while remaining space-efficient. Ideal for gaming and general-purpose builds without consuming excessive desk space.</a:t>
            </a:r>
            <a:endParaRPr lang="en-US" sz="1400" dirty="0"/>
          </a:p>
        </p:txBody>
      </p:sp>
      <p:sp>
        <p:nvSpPr>
          <p:cNvPr id="15" name="Shape 12"/>
          <p:cNvSpPr/>
          <p:nvPr/>
        </p:nvSpPr>
        <p:spPr>
          <a:xfrm>
            <a:off x="720566" y="6075759"/>
            <a:ext cx="7702868" cy="1659969"/>
          </a:xfrm>
          <a:prstGeom prst="roundRect">
            <a:avLst>
              <a:gd name="adj" fmla="val 4559"/>
            </a:avLst>
          </a:prstGeom>
          <a:solidFill>
            <a:srgbClr val="FFF8F0"/>
          </a:solidFill>
          <a:ln w="22860">
            <a:solidFill>
              <a:srgbClr val="E2C8B5"/>
            </a:solidFill>
            <a:prstDash val="solid"/>
          </a:ln>
        </p:spPr>
      </p:sp>
      <p:sp>
        <p:nvSpPr>
          <p:cNvPr id="16" name="Shape 13"/>
          <p:cNvSpPr/>
          <p:nvPr/>
        </p:nvSpPr>
        <p:spPr>
          <a:xfrm>
            <a:off x="743426" y="6098619"/>
            <a:ext cx="720566" cy="1614249"/>
          </a:xfrm>
          <a:prstGeom prst="roundRect">
            <a:avLst>
              <a:gd name="adj" fmla="val 6695"/>
            </a:avLst>
          </a:prstGeom>
          <a:solidFill>
            <a:srgbClr val="FCE2CF"/>
          </a:solidFill>
          <a:ln/>
        </p:spPr>
      </p:sp>
      <p:sp>
        <p:nvSpPr>
          <p:cNvPr id="17" name="Text 14"/>
          <p:cNvSpPr/>
          <p:nvPr/>
        </p:nvSpPr>
        <p:spPr>
          <a:xfrm>
            <a:off x="964763" y="6736794"/>
            <a:ext cx="270153" cy="337780"/>
          </a:xfrm>
          <a:prstGeom prst="rect">
            <a:avLst/>
          </a:prstGeom>
          <a:noFill/>
          <a:ln/>
        </p:spPr>
        <p:txBody>
          <a:bodyPr wrap="none" lIns="0" tIns="0" rIns="0" bIns="0" rtlCol="0" anchor="t"/>
          <a:lstStyle/>
          <a:p>
            <a:pPr marL="0" indent="0" algn="l">
              <a:lnSpc>
                <a:spcPts val="2100"/>
              </a:lnSpc>
              <a:buNone/>
            </a:pPr>
            <a:r>
              <a:rPr lang="en-US" sz="2100" dirty="0">
                <a:solidFill>
                  <a:srgbClr val="2B2E3C"/>
                </a:solidFill>
                <a:latin typeface="Bitter Medium" pitchFamily="34" charset="0"/>
                <a:ea typeface="Bitter Medium" pitchFamily="34" charset="-122"/>
                <a:cs typeface="Bitter Medium" pitchFamily="34" charset="-120"/>
              </a:rPr>
              <a:t>3</a:t>
            </a:r>
            <a:endParaRPr lang="en-US" sz="2100" dirty="0"/>
          </a:p>
        </p:txBody>
      </p:sp>
      <p:sp>
        <p:nvSpPr>
          <p:cNvPr id="18" name="Text 15"/>
          <p:cNvSpPr/>
          <p:nvPr/>
        </p:nvSpPr>
        <p:spPr>
          <a:xfrm>
            <a:off x="1644134" y="6278761"/>
            <a:ext cx="2252067" cy="281583"/>
          </a:xfrm>
          <a:prstGeom prst="rect">
            <a:avLst/>
          </a:prstGeom>
          <a:noFill/>
          <a:ln/>
        </p:spPr>
        <p:txBody>
          <a:bodyPr wrap="none" lIns="0" tIns="0" rIns="0" bIns="0" rtlCol="0" anchor="t"/>
          <a:lstStyle/>
          <a:p>
            <a:pPr marL="0" indent="0" algn="l">
              <a:lnSpc>
                <a:spcPts val="2200"/>
              </a:lnSpc>
              <a:buNone/>
            </a:pPr>
            <a:r>
              <a:rPr lang="en-US" sz="1750" dirty="0">
                <a:solidFill>
                  <a:srgbClr val="2B2E3C"/>
                </a:solidFill>
                <a:latin typeface="Bitter Medium" pitchFamily="34" charset="0"/>
                <a:ea typeface="Bitter Medium" pitchFamily="34" charset="-122"/>
                <a:cs typeface="Bitter Medium" pitchFamily="34" charset="-120"/>
              </a:rPr>
              <a:t>Mini Tower</a:t>
            </a:r>
            <a:endParaRPr lang="en-US" sz="1750" dirty="0"/>
          </a:p>
        </p:txBody>
      </p:sp>
      <p:sp>
        <p:nvSpPr>
          <p:cNvPr id="19" name="Text 16"/>
          <p:cNvSpPr/>
          <p:nvPr/>
        </p:nvSpPr>
        <p:spPr>
          <a:xfrm>
            <a:off x="1644134" y="6668333"/>
            <a:ext cx="6576298" cy="864394"/>
          </a:xfrm>
          <a:prstGeom prst="rect">
            <a:avLst/>
          </a:prstGeom>
          <a:noFill/>
          <a:ln/>
        </p:spPr>
        <p:txBody>
          <a:bodyPr wrap="square" lIns="0" tIns="0" rIns="0" bIns="0" rtlCol="0" anchor="t"/>
          <a:lstStyle/>
          <a:p>
            <a:pPr marL="0" indent="0" algn="l">
              <a:lnSpc>
                <a:spcPts val="2250"/>
              </a:lnSpc>
              <a:buNone/>
            </a:pPr>
            <a:r>
              <a:rPr lang="en-US" sz="1400" dirty="0">
                <a:solidFill>
                  <a:srgbClr val="2B2E3C"/>
                </a:solidFill>
                <a:latin typeface="Open Sans" pitchFamily="34" charset="0"/>
                <a:ea typeface="Open Sans" pitchFamily="34" charset="-122"/>
                <a:cs typeface="Open Sans" pitchFamily="34" charset="-120"/>
              </a:rPr>
              <a:t>Compact and portable, designed for small spaces and minimalist setups. Supports Mini-ITX or Micro-ATX motherboards. Great for LAN parties, small media centers, or anyone with limited space who still wants a capable PC.</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randombar(horizontal)">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3" grpId="0" animBg="1"/>
      <p:bldP spid="14" grpId="0" animBg="1"/>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309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Inside Your Case: Key Components</a:t>
            </a:r>
            <a:endParaRPr lang="en-US" sz="3900" dirty="0"/>
          </a:p>
        </p:txBody>
      </p:sp>
      <p:sp>
        <p:nvSpPr>
          <p:cNvPr id="4" name="Text 1"/>
          <p:cNvSpPr/>
          <p:nvPr/>
        </p:nvSpPr>
        <p:spPr>
          <a:xfrm>
            <a:off x="793790" y="2719268"/>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Structural Elements</a:t>
            </a:r>
            <a:endParaRPr lang="en-US" sz="1950" dirty="0"/>
          </a:p>
        </p:txBody>
      </p:sp>
      <p:sp>
        <p:nvSpPr>
          <p:cNvPr id="5" name="Text 2"/>
          <p:cNvSpPr/>
          <p:nvPr/>
        </p:nvSpPr>
        <p:spPr>
          <a:xfrm>
            <a:off x="793790" y="3227784"/>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Motherboard Tray</a:t>
            </a:r>
            <a:r>
              <a:rPr lang="en-US" sz="1550" dirty="0">
                <a:solidFill>
                  <a:srgbClr val="2B2E3C"/>
                </a:solidFill>
                <a:latin typeface="Open Sans" pitchFamily="34" charset="0"/>
                <a:ea typeface="Open Sans" pitchFamily="34" charset="-122"/>
                <a:cs typeface="Open Sans" pitchFamily="34" charset="-120"/>
              </a:rPr>
              <a:t> – Flat panel that securely mounts your motherboard, typically with standoffs for proper spacing</a:t>
            </a:r>
            <a:endParaRPr lang="en-US" sz="1550" dirty="0"/>
          </a:p>
        </p:txBody>
      </p:sp>
      <p:sp>
        <p:nvSpPr>
          <p:cNvPr id="6" name="Text 3"/>
          <p:cNvSpPr/>
          <p:nvPr/>
        </p:nvSpPr>
        <p:spPr>
          <a:xfrm>
            <a:off x="793790" y="4567357"/>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Drive Bays</a:t>
            </a:r>
            <a:r>
              <a:rPr lang="en-US" sz="1550" dirty="0">
                <a:solidFill>
                  <a:srgbClr val="2B2E3C"/>
                </a:solidFill>
                <a:latin typeface="Open Sans" pitchFamily="34" charset="0"/>
                <a:ea typeface="Open Sans" pitchFamily="34" charset="-122"/>
                <a:cs typeface="Open Sans" pitchFamily="34" charset="-120"/>
              </a:rPr>
              <a:t> – Dedicated slots for 2.5" and 3.5" drives (SSDs and hard drives), usually featuring hot-swap capability</a:t>
            </a:r>
            <a:endParaRPr lang="en-US" sz="1550" dirty="0"/>
          </a:p>
        </p:txBody>
      </p:sp>
      <p:sp>
        <p:nvSpPr>
          <p:cNvPr id="7" name="Text 4"/>
          <p:cNvSpPr/>
          <p:nvPr/>
        </p:nvSpPr>
        <p:spPr>
          <a:xfrm>
            <a:off x="793790" y="5906929"/>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Power Supply Area</a:t>
            </a:r>
            <a:r>
              <a:rPr lang="en-US" sz="1550" dirty="0">
                <a:solidFill>
                  <a:srgbClr val="2B2E3C"/>
                </a:solidFill>
                <a:latin typeface="Open Sans" pitchFamily="34" charset="0"/>
                <a:ea typeface="Open Sans" pitchFamily="34" charset="-122"/>
                <a:cs typeface="Open Sans" pitchFamily="34" charset="-120"/>
              </a:rPr>
              <a:t> – Isolated compartment at the bottom or rear for PSU installation, keeping heat away from other components</a:t>
            </a:r>
            <a:endParaRPr lang="en-US" sz="1550" dirty="0"/>
          </a:p>
        </p:txBody>
      </p:sp>
      <p:sp>
        <p:nvSpPr>
          <p:cNvPr id="8" name="Text 5"/>
          <p:cNvSpPr/>
          <p:nvPr/>
        </p:nvSpPr>
        <p:spPr>
          <a:xfrm>
            <a:off x="4821674" y="2719268"/>
            <a:ext cx="3375184" cy="310158"/>
          </a:xfrm>
          <a:prstGeom prst="rect">
            <a:avLst/>
          </a:prstGeom>
          <a:noFill/>
          <a:ln/>
        </p:spPr>
        <p:txBody>
          <a:bodyPr wrap="none" lIns="0" tIns="0" rIns="0" bIns="0" rtlCol="0" anchor="t"/>
          <a:lstStyle/>
          <a:p>
            <a:pPr marL="0" indent="0" algn="l">
              <a:lnSpc>
                <a:spcPts val="2400"/>
              </a:lnSpc>
              <a:buNone/>
            </a:pPr>
            <a:r>
              <a:rPr lang="en-US" sz="1950" dirty="0">
                <a:solidFill>
                  <a:srgbClr val="2C3F42"/>
                </a:solidFill>
                <a:latin typeface="Bitter Medium" pitchFamily="34" charset="0"/>
                <a:ea typeface="Bitter Medium" pitchFamily="34" charset="-122"/>
                <a:cs typeface="Bitter Medium" pitchFamily="34" charset="-120"/>
              </a:rPr>
              <a:t>Thermal &amp; Interface Features</a:t>
            </a:r>
            <a:endParaRPr lang="en-US" sz="1950" dirty="0"/>
          </a:p>
        </p:txBody>
      </p:sp>
      <p:sp>
        <p:nvSpPr>
          <p:cNvPr id="9" name="Text 6"/>
          <p:cNvSpPr/>
          <p:nvPr/>
        </p:nvSpPr>
        <p:spPr>
          <a:xfrm>
            <a:off x="4821674" y="3227784"/>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Cooling Fan Mounts</a:t>
            </a:r>
            <a:r>
              <a:rPr lang="en-US" sz="1550" dirty="0">
                <a:solidFill>
                  <a:srgbClr val="2B2E3C"/>
                </a:solidFill>
                <a:latin typeface="Open Sans" pitchFamily="34" charset="0"/>
                <a:ea typeface="Open Sans" pitchFamily="34" charset="-122"/>
                <a:cs typeface="Open Sans" pitchFamily="34" charset="-120"/>
              </a:rPr>
              <a:t> – Pre-drilled mounting points for intake and exhaust fans to maintain optimal temperatures</a:t>
            </a:r>
            <a:endParaRPr lang="en-US" sz="1550" dirty="0"/>
          </a:p>
        </p:txBody>
      </p:sp>
      <p:sp>
        <p:nvSpPr>
          <p:cNvPr id="10" name="Text 7"/>
          <p:cNvSpPr/>
          <p:nvPr/>
        </p:nvSpPr>
        <p:spPr>
          <a:xfrm>
            <a:off x="4821674" y="4567357"/>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Front Panel Connectors</a:t>
            </a:r>
            <a:r>
              <a:rPr lang="en-US" sz="1550" dirty="0">
                <a:solidFill>
                  <a:srgbClr val="2B2E3C"/>
                </a:solidFill>
                <a:latin typeface="Open Sans" pitchFamily="34" charset="0"/>
                <a:ea typeface="Open Sans" pitchFamily="34" charset="-122"/>
                <a:cs typeface="Open Sans" pitchFamily="34" charset="-120"/>
              </a:rPr>
              <a:t> – USB ports (3.0 and Type-C), 3.5mm audio jacks, power buttons, and LED headers for easy access</a:t>
            </a:r>
            <a:endParaRPr lang="en-US" sz="1550" dirty="0"/>
          </a:p>
        </p:txBody>
      </p:sp>
      <p:sp>
        <p:nvSpPr>
          <p:cNvPr id="11" name="Text 8"/>
          <p:cNvSpPr/>
          <p:nvPr/>
        </p:nvSpPr>
        <p:spPr>
          <a:xfrm>
            <a:off x="4821674" y="5906929"/>
            <a:ext cx="3536156" cy="127015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2B2E3C"/>
                </a:solidFill>
                <a:latin typeface="Open Sans" pitchFamily="34" charset="0"/>
                <a:ea typeface="Open Sans" pitchFamily="34" charset="-122"/>
                <a:cs typeface="Open Sans" pitchFamily="34" charset="-120"/>
              </a:rPr>
              <a:t>Cable Management</a:t>
            </a:r>
            <a:r>
              <a:rPr lang="en-US" sz="1550" dirty="0">
                <a:solidFill>
                  <a:srgbClr val="2B2E3C"/>
                </a:solidFill>
                <a:latin typeface="Open Sans" pitchFamily="34" charset="0"/>
                <a:ea typeface="Open Sans" pitchFamily="34" charset="-122"/>
                <a:cs typeface="Open Sans" pitchFamily="34" charset="-120"/>
              </a:rPr>
              <a:t> – Behind-motherboard routing spaces and tie-down points for clean, organized wiring</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heel(1)">
                                      <p:cBhvr>
                                        <p:cTn id="15" dur="2000"/>
                                        <p:tgtEl>
                                          <p:spTgt spid="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ircle(in)">
                                      <p:cBhvr>
                                        <p:cTn id="18" dur="20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21838"/>
          </a:xfrm>
          <a:prstGeom prst="rect">
            <a:avLst/>
          </a:prstGeom>
        </p:spPr>
      </p:pic>
      <p:sp>
        <p:nvSpPr>
          <p:cNvPr id="3" name="Text 0"/>
          <p:cNvSpPr/>
          <p:nvPr/>
        </p:nvSpPr>
        <p:spPr>
          <a:xfrm>
            <a:off x="742950" y="2980015"/>
            <a:ext cx="6935986" cy="580430"/>
          </a:xfrm>
          <a:prstGeom prst="rect">
            <a:avLst/>
          </a:prstGeom>
          <a:noFill/>
          <a:ln/>
        </p:spPr>
        <p:txBody>
          <a:bodyPr wrap="none" lIns="0" tIns="0" rIns="0" bIns="0" rtlCol="0" anchor="t"/>
          <a:lstStyle/>
          <a:p>
            <a:pPr marL="0" indent="0" algn="l">
              <a:lnSpc>
                <a:spcPts val="4550"/>
              </a:lnSpc>
              <a:buNone/>
            </a:pPr>
            <a:r>
              <a:rPr lang="en-US" sz="3650" dirty="0">
                <a:solidFill>
                  <a:srgbClr val="2C3F42"/>
                </a:solidFill>
                <a:latin typeface="Bitter Medium" pitchFamily="34" charset="0"/>
                <a:ea typeface="Bitter Medium" pitchFamily="34" charset="-122"/>
                <a:cs typeface="Bitter Medium" pitchFamily="34" charset="-120"/>
              </a:rPr>
              <a:t>Modern Case Design &amp; Materials</a:t>
            </a:r>
            <a:endParaRPr lang="en-US" sz="3650" dirty="0"/>
          </a:p>
        </p:txBody>
      </p:sp>
      <p:sp>
        <p:nvSpPr>
          <p:cNvPr id="4" name="Text 1"/>
          <p:cNvSpPr/>
          <p:nvPr/>
        </p:nvSpPr>
        <p:spPr>
          <a:xfrm>
            <a:off x="742950" y="3839051"/>
            <a:ext cx="13144500" cy="297180"/>
          </a:xfrm>
          <a:prstGeom prst="rect">
            <a:avLst/>
          </a:prstGeom>
          <a:noFill/>
          <a:ln/>
        </p:spPr>
        <p:txBody>
          <a:bodyPr wrap="none" lIns="0" tIns="0" rIns="0" bIns="0" rtlCol="0" anchor="t"/>
          <a:lstStyle/>
          <a:p>
            <a:pPr marL="0" indent="0" algn="l">
              <a:lnSpc>
                <a:spcPts val="2300"/>
              </a:lnSpc>
              <a:buNone/>
            </a:pPr>
            <a:r>
              <a:rPr lang="en-US" sz="1450" dirty="0">
                <a:solidFill>
                  <a:srgbClr val="2B2E3C"/>
                </a:solidFill>
                <a:latin typeface="Open Sans" pitchFamily="34" charset="0"/>
                <a:ea typeface="Open Sans" pitchFamily="34" charset="-122"/>
                <a:cs typeface="Open Sans" pitchFamily="34" charset="-120"/>
              </a:rPr>
              <a:t>Today's PC cases blend form and function with sophisticated design choices:</a:t>
            </a:r>
            <a:endParaRPr lang="en-US" sz="1450" dirty="0"/>
          </a:p>
        </p:txBody>
      </p:sp>
      <p:sp>
        <p:nvSpPr>
          <p:cNvPr id="5" name="Shape 2"/>
          <p:cNvSpPr/>
          <p:nvPr/>
        </p:nvSpPr>
        <p:spPr>
          <a:xfrm>
            <a:off x="742950" y="4345186"/>
            <a:ext cx="4257675" cy="2422803"/>
          </a:xfrm>
          <a:prstGeom prst="roundRect">
            <a:avLst>
              <a:gd name="adj" fmla="val 3220"/>
            </a:avLst>
          </a:prstGeom>
          <a:solidFill>
            <a:srgbClr val="FCE2CF"/>
          </a:solidFill>
          <a:ln w="7620">
            <a:solidFill>
              <a:srgbClr val="E2C8B5"/>
            </a:solidFill>
            <a:prstDash val="solid"/>
          </a:ln>
        </p:spPr>
      </p:sp>
      <p:sp>
        <p:nvSpPr>
          <p:cNvPr id="6" name="Shape 3"/>
          <p:cNvSpPr/>
          <p:nvPr/>
        </p:nvSpPr>
        <p:spPr>
          <a:xfrm>
            <a:off x="936308" y="4538543"/>
            <a:ext cx="557213" cy="557213"/>
          </a:xfrm>
          <a:prstGeom prst="roundRect">
            <a:avLst>
              <a:gd name="adj" fmla="val 16408601"/>
            </a:avLst>
          </a:prstGeom>
          <a:solidFill>
            <a:srgbClr val="D2600F"/>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9541" y="4691777"/>
            <a:ext cx="250746" cy="250746"/>
          </a:xfrm>
          <a:prstGeom prst="rect">
            <a:avLst/>
          </a:prstGeom>
        </p:spPr>
      </p:pic>
      <p:sp>
        <p:nvSpPr>
          <p:cNvPr id="8" name="Text 4"/>
          <p:cNvSpPr/>
          <p:nvPr/>
        </p:nvSpPr>
        <p:spPr>
          <a:xfrm>
            <a:off x="936308" y="5281493"/>
            <a:ext cx="2321838" cy="290155"/>
          </a:xfrm>
          <a:prstGeom prst="rect">
            <a:avLst/>
          </a:prstGeom>
          <a:noFill/>
          <a:ln/>
        </p:spPr>
        <p:txBody>
          <a:bodyPr wrap="none" lIns="0" tIns="0" rIns="0" bIns="0" rtlCol="0" anchor="t"/>
          <a:lstStyle/>
          <a:p>
            <a:pPr marL="0" indent="0" algn="l">
              <a:lnSpc>
                <a:spcPts val="2250"/>
              </a:lnSpc>
              <a:buNone/>
            </a:pPr>
            <a:r>
              <a:rPr lang="en-US" sz="1800" dirty="0">
                <a:solidFill>
                  <a:srgbClr val="2B2E3C"/>
                </a:solidFill>
                <a:latin typeface="Bitter Medium" pitchFamily="34" charset="0"/>
                <a:ea typeface="Bitter Medium" pitchFamily="34" charset="-122"/>
                <a:cs typeface="Bitter Medium" pitchFamily="34" charset="-120"/>
              </a:rPr>
              <a:t>Premium Materials</a:t>
            </a:r>
            <a:endParaRPr lang="en-US" sz="1800" dirty="0"/>
          </a:p>
        </p:txBody>
      </p:sp>
      <p:sp>
        <p:nvSpPr>
          <p:cNvPr id="9" name="Text 5"/>
          <p:cNvSpPr/>
          <p:nvPr/>
        </p:nvSpPr>
        <p:spPr>
          <a:xfrm>
            <a:off x="936308" y="5683091"/>
            <a:ext cx="3870960" cy="891540"/>
          </a:xfrm>
          <a:prstGeom prst="rect">
            <a:avLst/>
          </a:prstGeom>
          <a:noFill/>
          <a:ln/>
        </p:spPr>
        <p:txBody>
          <a:bodyPr wrap="square" lIns="0" tIns="0" rIns="0" bIns="0" rtlCol="0" anchor="t"/>
          <a:lstStyle/>
          <a:p>
            <a:pPr marL="0" indent="0" algn="l">
              <a:lnSpc>
                <a:spcPts val="2300"/>
              </a:lnSpc>
              <a:buNone/>
            </a:pPr>
            <a:r>
              <a:rPr lang="en-US" sz="1450" dirty="0">
                <a:solidFill>
                  <a:srgbClr val="2B2E3C"/>
                </a:solidFill>
                <a:latin typeface="Open Sans" pitchFamily="34" charset="0"/>
                <a:ea typeface="Open Sans" pitchFamily="34" charset="-122"/>
                <a:cs typeface="Open Sans" pitchFamily="34" charset="-120"/>
              </a:rPr>
              <a:t>Steel for durability, aluminum for lightweight designs, and tempered glass for stunning visual appeal and component showcasing</a:t>
            </a:r>
            <a:endParaRPr lang="en-US" sz="1450" dirty="0"/>
          </a:p>
        </p:txBody>
      </p:sp>
      <p:sp>
        <p:nvSpPr>
          <p:cNvPr id="10" name="Shape 6"/>
          <p:cNvSpPr/>
          <p:nvPr/>
        </p:nvSpPr>
        <p:spPr>
          <a:xfrm>
            <a:off x="5186363" y="4345186"/>
            <a:ext cx="4257675" cy="2422803"/>
          </a:xfrm>
          <a:prstGeom prst="roundRect">
            <a:avLst>
              <a:gd name="adj" fmla="val 3220"/>
            </a:avLst>
          </a:prstGeom>
          <a:solidFill>
            <a:srgbClr val="FCE2CF"/>
          </a:solidFill>
          <a:ln w="7620">
            <a:solidFill>
              <a:srgbClr val="E2C8B5"/>
            </a:solidFill>
            <a:prstDash val="solid"/>
          </a:ln>
        </p:spPr>
      </p:sp>
      <p:sp>
        <p:nvSpPr>
          <p:cNvPr id="11" name="Shape 7"/>
          <p:cNvSpPr/>
          <p:nvPr/>
        </p:nvSpPr>
        <p:spPr>
          <a:xfrm>
            <a:off x="5379720" y="4538543"/>
            <a:ext cx="557213" cy="557213"/>
          </a:xfrm>
          <a:prstGeom prst="roundRect">
            <a:avLst>
              <a:gd name="adj" fmla="val 16408601"/>
            </a:avLst>
          </a:prstGeom>
          <a:solidFill>
            <a:srgbClr val="D2600F"/>
          </a:solidFill>
          <a:ln/>
        </p:spPr>
      </p:sp>
      <p:pic>
        <p:nvPicPr>
          <p:cNvPr id="12"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2953" y="4691777"/>
            <a:ext cx="250746" cy="250746"/>
          </a:xfrm>
          <a:prstGeom prst="rect">
            <a:avLst/>
          </a:prstGeom>
        </p:spPr>
      </p:pic>
      <p:sp>
        <p:nvSpPr>
          <p:cNvPr id="13" name="Text 8"/>
          <p:cNvSpPr/>
          <p:nvPr/>
        </p:nvSpPr>
        <p:spPr>
          <a:xfrm>
            <a:off x="5379720" y="5281493"/>
            <a:ext cx="2321838" cy="290155"/>
          </a:xfrm>
          <a:prstGeom prst="rect">
            <a:avLst/>
          </a:prstGeom>
          <a:noFill/>
          <a:ln/>
        </p:spPr>
        <p:txBody>
          <a:bodyPr wrap="none" lIns="0" tIns="0" rIns="0" bIns="0" rtlCol="0" anchor="t"/>
          <a:lstStyle/>
          <a:p>
            <a:pPr marL="0" indent="0" algn="l">
              <a:lnSpc>
                <a:spcPts val="2250"/>
              </a:lnSpc>
              <a:buNone/>
            </a:pPr>
            <a:r>
              <a:rPr lang="en-US" sz="1800" dirty="0">
                <a:solidFill>
                  <a:srgbClr val="2B2E3C"/>
                </a:solidFill>
                <a:latin typeface="Bitter Medium" pitchFamily="34" charset="0"/>
                <a:ea typeface="Bitter Medium" pitchFamily="34" charset="-122"/>
                <a:cs typeface="Bitter Medium" pitchFamily="34" charset="-120"/>
              </a:rPr>
              <a:t>Visual Customization</a:t>
            </a:r>
            <a:endParaRPr lang="en-US" sz="1800" dirty="0"/>
          </a:p>
        </p:txBody>
      </p:sp>
      <p:sp>
        <p:nvSpPr>
          <p:cNvPr id="14" name="Text 9"/>
          <p:cNvSpPr/>
          <p:nvPr/>
        </p:nvSpPr>
        <p:spPr>
          <a:xfrm>
            <a:off x="5379720" y="5683091"/>
            <a:ext cx="3870960" cy="891540"/>
          </a:xfrm>
          <a:prstGeom prst="rect">
            <a:avLst/>
          </a:prstGeom>
          <a:noFill/>
          <a:ln/>
        </p:spPr>
        <p:txBody>
          <a:bodyPr wrap="square" lIns="0" tIns="0" rIns="0" bIns="0" rtlCol="0" anchor="t"/>
          <a:lstStyle/>
          <a:p>
            <a:pPr marL="0" indent="0" algn="l">
              <a:lnSpc>
                <a:spcPts val="2300"/>
              </a:lnSpc>
              <a:buNone/>
            </a:pPr>
            <a:r>
              <a:rPr lang="en-US" sz="1450" dirty="0">
                <a:solidFill>
                  <a:srgbClr val="2B2E3C"/>
                </a:solidFill>
                <a:latin typeface="Open Sans" pitchFamily="34" charset="0"/>
                <a:ea typeface="Open Sans" pitchFamily="34" charset="-122"/>
                <a:cs typeface="Open Sans" pitchFamily="34" charset="-120"/>
              </a:rPr>
              <a:t>RGB-compatible fan mounts and lighting zones let you personalize your build with millions of color combinations</a:t>
            </a:r>
            <a:endParaRPr lang="en-US" sz="1450" dirty="0"/>
          </a:p>
        </p:txBody>
      </p:sp>
      <p:sp>
        <p:nvSpPr>
          <p:cNvPr id="15" name="Shape 10"/>
          <p:cNvSpPr/>
          <p:nvPr/>
        </p:nvSpPr>
        <p:spPr>
          <a:xfrm>
            <a:off x="9629775" y="4345186"/>
            <a:ext cx="4257675" cy="2422803"/>
          </a:xfrm>
          <a:prstGeom prst="roundRect">
            <a:avLst>
              <a:gd name="adj" fmla="val 3220"/>
            </a:avLst>
          </a:prstGeom>
          <a:solidFill>
            <a:srgbClr val="FCE2CF"/>
          </a:solidFill>
          <a:ln w="7620">
            <a:solidFill>
              <a:srgbClr val="E2C8B5"/>
            </a:solidFill>
            <a:prstDash val="solid"/>
          </a:ln>
        </p:spPr>
      </p:sp>
      <p:sp>
        <p:nvSpPr>
          <p:cNvPr id="16" name="Shape 11"/>
          <p:cNvSpPr/>
          <p:nvPr/>
        </p:nvSpPr>
        <p:spPr>
          <a:xfrm>
            <a:off x="9823133" y="4538543"/>
            <a:ext cx="557213" cy="557213"/>
          </a:xfrm>
          <a:prstGeom prst="roundRect">
            <a:avLst>
              <a:gd name="adj" fmla="val 16408601"/>
            </a:avLst>
          </a:prstGeom>
          <a:solidFill>
            <a:srgbClr val="D2600F"/>
          </a:solidFill>
          <a:ln/>
        </p:spPr>
      </p:sp>
      <p:pic>
        <p:nvPicPr>
          <p:cNvPr id="17"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76366" y="4691777"/>
            <a:ext cx="250746" cy="250746"/>
          </a:xfrm>
          <a:prstGeom prst="rect">
            <a:avLst/>
          </a:prstGeom>
        </p:spPr>
      </p:pic>
      <p:sp>
        <p:nvSpPr>
          <p:cNvPr id="18" name="Text 12"/>
          <p:cNvSpPr/>
          <p:nvPr/>
        </p:nvSpPr>
        <p:spPr>
          <a:xfrm>
            <a:off x="9823133" y="5281493"/>
            <a:ext cx="2321838" cy="290155"/>
          </a:xfrm>
          <a:prstGeom prst="rect">
            <a:avLst/>
          </a:prstGeom>
          <a:noFill/>
          <a:ln/>
        </p:spPr>
        <p:txBody>
          <a:bodyPr wrap="none" lIns="0" tIns="0" rIns="0" bIns="0" rtlCol="0" anchor="t"/>
          <a:lstStyle/>
          <a:p>
            <a:pPr marL="0" indent="0" algn="l">
              <a:lnSpc>
                <a:spcPts val="2250"/>
              </a:lnSpc>
              <a:buNone/>
            </a:pPr>
            <a:r>
              <a:rPr lang="en-US" sz="1800" dirty="0">
                <a:solidFill>
                  <a:srgbClr val="2B2E3C"/>
                </a:solidFill>
                <a:latin typeface="Bitter Medium" pitchFamily="34" charset="0"/>
                <a:ea typeface="Bitter Medium" pitchFamily="34" charset="-122"/>
                <a:cs typeface="Bitter Medium" pitchFamily="34" charset="-120"/>
              </a:rPr>
              <a:t>Smart Cable Routing</a:t>
            </a:r>
            <a:endParaRPr lang="en-US" sz="1800" dirty="0"/>
          </a:p>
        </p:txBody>
      </p:sp>
      <p:sp>
        <p:nvSpPr>
          <p:cNvPr id="19" name="Text 13"/>
          <p:cNvSpPr/>
          <p:nvPr/>
        </p:nvSpPr>
        <p:spPr>
          <a:xfrm>
            <a:off x="9823133" y="5683091"/>
            <a:ext cx="3870960" cy="891540"/>
          </a:xfrm>
          <a:prstGeom prst="rect">
            <a:avLst/>
          </a:prstGeom>
          <a:noFill/>
          <a:ln/>
        </p:spPr>
        <p:txBody>
          <a:bodyPr wrap="square" lIns="0" tIns="0" rIns="0" bIns="0" rtlCol="0" anchor="t"/>
          <a:lstStyle/>
          <a:p>
            <a:pPr marL="0" indent="0" algn="l">
              <a:lnSpc>
                <a:spcPts val="2300"/>
              </a:lnSpc>
              <a:buNone/>
            </a:pPr>
            <a:r>
              <a:rPr lang="en-US" sz="1450" dirty="0">
                <a:solidFill>
                  <a:srgbClr val="2B2E3C"/>
                </a:solidFill>
                <a:latin typeface="Open Sans" pitchFamily="34" charset="0"/>
                <a:ea typeface="Open Sans" pitchFamily="34" charset="-122"/>
                <a:cs typeface="Open Sans" pitchFamily="34" charset="-120"/>
              </a:rPr>
              <a:t>Generous behind-the-motherboard spaces and organized cable guides make building and upgrading cleaner and easier</a:t>
            </a:r>
            <a:endParaRPr lang="en-US" sz="1450" dirty="0"/>
          </a:p>
        </p:txBody>
      </p:sp>
      <p:sp>
        <p:nvSpPr>
          <p:cNvPr id="20" name="Text 14"/>
          <p:cNvSpPr/>
          <p:nvPr/>
        </p:nvSpPr>
        <p:spPr>
          <a:xfrm>
            <a:off x="742950" y="6976943"/>
            <a:ext cx="13144500" cy="594360"/>
          </a:xfrm>
          <a:prstGeom prst="rect">
            <a:avLst/>
          </a:prstGeom>
          <a:noFill/>
          <a:ln/>
        </p:spPr>
        <p:txBody>
          <a:bodyPr wrap="square" lIns="0" tIns="0" rIns="0" bIns="0" rtlCol="0" anchor="t"/>
          <a:lstStyle/>
          <a:p>
            <a:pPr marL="0" indent="0" algn="l">
              <a:lnSpc>
                <a:spcPts val="2300"/>
              </a:lnSpc>
              <a:buNone/>
            </a:pPr>
            <a:r>
              <a:rPr lang="en-US" sz="1450" dirty="0">
                <a:solidFill>
                  <a:srgbClr val="2B2E3C"/>
                </a:solidFill>
                <a:latin typeface="Open Sans" pitchFamily="34" charset="0"/>
                <a:ea typeface="Open Sans" pitchFamily="34" charset="-122"/>
                <a:cs typeface="Open Sans" pitchFamily="34" charset="-120"/>
              </a:rPr>
              <a:t>These design elements work together to create cases that look as good as they perform. The transparency trend has revolutionized PC aesthetics, turning computer builds into decorative display pieces that showcase your hardware investment.</a:t>
            </a:r>
            <a:endParaRPr lang="en-US" sz="14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9" grpId="0" animBg="1"/>
      <p:bldP spid="13" grpId="0" animBg="1"/>
      <p:bldP spid="14" grpId="0" animBg="1"/>
      <p:bldP spid="18" grpId="0" animBg="1"/>
      <p:bldP spid="19" grpId="0" animBg="1"/>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577096"/>
            <a:ext cx="9097208" cy="620078"/>
          </a:xfrm>
          <a:prstGeom prst="rect">
            <a:avLst/>
          </a:prstGeom>
          <a:noFill/>
          <a:ln/>
        </p:spPr>
        <p:txBody>
          <a:bodyPr wrap="none" lIns="0" tIns="0" rIns="0" bIns="0" rtlCol="0" anchor="t"/>
          <a:lstStyle/>
          <a:p>
            <a:pPr marL="0" indent="0" algn="l">
              <a:lnSpc>
                <a:spcPts val="4850"/>
              </a:lnSpc>
              <a:buNone/>
            </a:pPr>
            <a:r>
              <a:rPr lang="en-US" sz="3900" dirty="0">
                <a:solidFill>
                  <a:srgbClr val="2C3F42"/>
                </a:solidFill>
                <a:latin typeface="Bitter Medium" pitchFamily="34" charset="0"/>
                <a:ea typeface="Bitter Medium" pitchFamily="34" charset="-122"/>
                <a:cs typeface="Bitter Medium" pitchFamily="34" charset="-120"/>
              </a:rPr>
              <a:t>Why Case Choice Matters for Your Build</a:t>
            </a:r>
            <a:endParaRPr lang="en-US" sz="3900" dirty="0"/>
          </a:p>
        </p:txBody>
      </p:sp>
      <p:sp>
        <p:nvSpPr>
          <p:cNvPr id="3" name="Text 1"/>
          <p:cNvSpPr/>
          <p:nvPr/>
        </p:nvSpPr>
        <p:spPr>
          <a:xfrm>
            <a:off x="2254091" y="1969889"/>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2B2E3C"/>
                </a:solidFill>
                <a:latin typeface="Bitter Medium" pitchFamily="34" charset="0"/>
                <a:ea typeface="Bitter Medium" pitchFamily="34" charset="-122"/>
                <a:cs typeface="Bitter Medium" pitchFamily="34" charset="-120"/>
              </a:rPr>
              <a:t>Airflow</a:t>
            </a:r>
            <a:endParaRPr lang="en-US" sz="1950" dirty="0"/>
          </a:p>
        </p:txBody>
      </p:sp>
      <p:sp>
        <p:nvSpPr>
          <p:cNvPr id="4" name="Text 2"/>
          <p:cNvSpPr/>
          <p:nvPr/>
        </p:nvSpPr>
        <p:spPr>
          <a:xfrm>
            <a:off x="793790" y="2399109"/>
            <a:ext cx="3941207" cy="952619"/>
          </a:xfrm>
          <a:prstGeom prst="rect">
            <a:avLst/>
          </a:prstGeom>
          <a:noFill/>
          <a:ln/>
        </p:spPr>
        <p:txBody>
          <a:bodyPr wrap="square" lIns="0" tIns="0" rIns="0" bIns="0" rtlCol="0" anchor="t"/>
          <a:lstStyle/>
          <a:p>
            <a:pPr marL="0" indent="0" algn="r">
              <a:lnSpc>
                <a:spcPts val="2500"/>
              </a:lnSpc>
              <a:buNone/>
            </a:pPr>
            <a:r>
              <a:rPr lang="en-US" sz="1550" dirty="0">
                <a:solidFill>
                  <a:srgbClr val="2B2E3C"/>
                </a:solidFill>
                <a:latin typeface="Open Sans" pitchFamily="34" charset="0"/>
                <a:ea typeface="Open Sans" pitchFamily="34" charset="-122"/>
                <a:cs typeface="Open Sans" pitchFamily="34" charset="-120"/>
              </a:rPr>
              <a:t>Proper ventilation keeps components cool, extending their lifespan and maintaining peak performance</a:t>
            </a:r>
            <a:endParaRPr lang="en-US" sz="1550" dirty="0"/>
          </a:p>
        </p:txBody>
      </p:sp>
      <p:pic>
        <p:nvPicPr>
          <p:cNvPr id="5" name="Image 0" descr="preencoded.png"/>
          <p:cNvPicPr>
            <a:picLocks noChangeAspect="1"/>
          </p:cNvPicPr>
          <p:nvPr/>
        </p:nvPicPr>
        <p:blipFill>
          <a:blip r:embed="rId3"/>
          <a:stretch>
            <a:fillRect/>
          </a:stretch>
        </p:blipFill>
        <p:spPr>
          <a:xfrm>
            <a:off x="5032653" y="1594009"/>
            <a:ext cx="4564975" cy="4564975"/>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6766" y="2598122"/>
            <a:ext cx="296942" cy="296942"/>
          </a:xfrm>
          <a:prstGeom prst="rect">
            <a:avLst/>
          </a:prstGeom>
        </p:spPr>
      </p:pic>
      <p:sp>
        <p:nvSpPr>
          <p:cNvPr id="7" name="Text 3"/>
          <p:cNvSpPr/>
          <p:nvPr/>
        </p:nvSpPr>
        <p:spPr>
          <a:xfrm>
            <a:off x="9895284" y="196988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Noise Control</a:t>
            </a:r>
            <a:endParaRPr lang="en-US" sz="1950" dirty="0"/>
          </a:p>
        </p:txBody>
      </p:sp>
      <p:sp>
        <p:nvSpPr>
          <p:cNvPr id="8" name="Text 4"/>
          <p:cNvSpPr/>
          <p:nvPr/>
        </p:nvSpPr>
        <p:spPr>
          <a:xfrm>
            <a:off x="9895284" y="2399109"/>
            <a:ext cx="3941326"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Dampening materials and strategic fan placement reduce operational noise for a quieter computing experience</a:t>
            </a:r>
            <a:endParaRPr lang="en-US" sz="1550" dirty="0"/>
          </a:p>
        </p:txBody>
      </p:sp>
      <p:pic>
        <p:nvPicPr>
          <p:cNvPr id="9" name="Image 2" descr="preencoded.png"/>
          <p:cNvPicPr>
            <a:picLocks noChangeAspect="1"/>
          </p:cNvPicPr>
          <p:nvPr/>
        </p:nvPicPr>
        <p:blipFill>
          <a:blip r:embed="rId6"/>
          <a:stretch>
            <a:fillRect/>
          </a:stretch>
        </p:blipFill>
        <p:spPr>
          <a:xfrm>
            <a:off x="5032653" y="1594009"/>
            <a:ext cx="4564975" cy="4564975"/>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96335" y="2598122"/>
            <a:ext cx="296942" cy="296942"/>
          </a:xfrm>
          <a:prstGeom prst="rect">
            <a:avLst/>
          </a:prstGeom>
        </p:spPr>
      </p:pic>
      <p:sp>
        <p:nvSpPr>
          <p:cNvPr id="11" name="Text 5"/>
          <p:cNvSpPr/>
          <p:nvPr/>
        </p:nvSpPr>
        <p:spPr>
          <a:xfrm>
            <a:off x="9895284" y="4401145"/>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B2E3C"/>
                </a:solidFill>
                <a:latin typeface="Bitter Medium" pitchFamily="34" charset="0"/>
                <a:ea typeface="Bitter Medium" pitchFamily="34" charset="-122"/>
                <a:cs typeface="Bitter Medium" pitchFamily="34" charset="-120"/>
              </a:rPr>
              <a:t>Performance</a:t>
            </a:r>
            <a:endParaRPr lang="en-US" sz="1950" dirty="0"/>
          </a:p>
        </p:txBody>
      </p:sp>
      <p:sp>
        <p:nvSpPr>
          <p:cNvPr id="12" name="Text 6"/>
          <p:cNvSpPr/>
          <p:nvPr/>
        </p:nvSpPr>
        <p:spPr>
          <a:xfrm>
            <a:off x="9895284" y="4830366"/>
            <a:ext cx="3941326" cy="95261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Good airflow and thermal management directly improve system stability and sustained performance</a:t>
            </a:r>
            <a:endParaRPr lang="en-US" sz="1550" dirty="0"/>
          </a:p>
        </p:txBody>
      </p:sp>
      <p:pic>
        <p:nvPicPr>
          <p:cNvPr id="13" name="Image 4" descr="preencoded.png"/>
          <p:cNvPicPr>
            <a:picLocks noChangeAspect="1"/>
          </p:cNvPicPr>
          <p:nvPr/>
        </p:nvPicPr>
        <p:blipFill>
          <a:blip r:embed="rId9"/>
          <a:stretch>
            <a:fillRect/>
          </a:stretch>
        </p:blipFill>
        <p:spPr>
          <a:xfrm>
            <a:off x="5032653" y="1594009"/>
            <a:ext cx="4564975" cy="4564975"/>
          </a:xfrm>
          <a:prstGeom prst="rect">
            <a:avLst/>
          </a:prstGeom>
        </p:spPr>
      </p:pic>
      <p:pic>
        <p:nvPicPr>
          <p:cNvPr id="14"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96335" y="4857690"/>
            <a:ext cx="296942" cy="296942"/>
          </a:xfrm>
          <a:prstGeom prst="rect">
            <a:avLst/>
          </a:prstGeom>
        </p:spPr>
      </p:pic>
      <p:sp>
        <p:nvSpPr>
          <p:cNvPr id="15" name="Text 7"/>
          <p:cNvSpPr/>
          <p:nvPr/>
        </p:nvSpPr>
        <p:spPr>
          <a:xfrm>
            <a:off x="2254091" y="4401145"/>
            <a:ext cx="2480905" cy="310158"/>
          </a:xfrm>
          <a:prstGeom prst="rect">
            <a:avLst/>
          </a:prstGeom>
          <a:noFill/>
          <a:ln/>
        </p:spPr>
        <p:txBody>
          <a:bodyPr wrap="none" lIns="0" tIns="0" rIns="0" bIns="0" rtlCol="0" anchor="t"/>
          <a:lstStyle/>
          <a:p>
            <a:pPr marL="0" indent="0" algn="r">
              <a:lnSpc>
                <a:spcPts val="2400"/>
              </a:lnSpc>
              <a:buNone/>
            </a:pPr>
            <a:r>
              <a:rPr lang="en-US" sz="1950" dirty="0">
                <a:solidFill>
                  <a:srgbClr val="2B2E3C"/>
                </a:solidFill>
                <a:latin typeface="Bitter Medium" pitchFamily="34" charset="0"/>
                <a:ea typeface="Bitter Medium" pitchFamily="34" charset="-122"/>
                <a:cs typeface="Bitter Medium" pitchFamily="34" charset="-120"/>
              </a:rPr>
              <a:t>Aesthetics</a:t>
            </a:r>
            <a:endParaRPr lang="en-US" sz="1950" dirty="0"/>
          </a:p>
        </p:txBody>
      </p:sp>
      <p:sp>
        <p:nvSpPr>
          <p:cNvPr id="16" name="Text 8"/>
          <p:cNvSpPr/>
          <p:nvPr/>
        </p:nvSpPr>
        <p:spPr>
          <a:xfrm>
            <a:off x="793790" y="4830366"/>
            <a:ext cx="3941207" cy="952619"/>
          </a:xfrm>
          <a:prstGeom prst="rect">
            <a:avLst/>
          </a:prstGeom>
          <a:noFill/>
          <a:ln/>
        </p:spPr>
        <p:txBody>
          <a:bodyPr wrap="square" lIns="0" tIns="0" rIns="0" bIns="0" rtlCol="0" anchor="t"/>
          <a:lstStyle/>
          <a:p>
            <a:pPr marL="0" indent="0" algn="r">
              <a:lnSpc>
                <a:spcPts val="2500"/>
              </a:lnSpc>
              <a:buNone/>
            </a:pPr>
            <a:r>
              <a:rPr lang="en-US" sz="1550" dirty="0">
                <a:solidFill>
                  <a:srgbClr val="2B2E3C"/>
                </a:solidFill>
                <a:latin typeface="Open Sans" pitchFamily="34" charset="0"/>
                <a:ea typeface="Open Sans" pitchFamily="34" charset="-122"/>
                <a:cs typeface="Open Sans" pitchFamily="34" charset="-120"/>
              </a:rPr>
              <a:t>Your case is the first thing people notice about your build—make it count with a design that reflects your style</a:t>
            </a:r>
            <a:endParaRPr lang="en-US" sz="1550" dirty="0"/>
          </a:p>
        </p:txBody>
      </p:sp>
      <p:pic>
        <p:nvPicPr>
          <p:cNvPr id="17" name="Image 6" descr="preencoded.png"/>
          <p:cNvPicPr>
            <a:picLocks noChangeAspect="1"/>
          </p:cNvPicPr>
          <p:nvPr/>
        </p:nvPicPr>
        <p:blipFill>
          <a:blip r:embed="rId12"/>
          <a:stretch>
            <a:fillRect/>
          </a:stretch>
        </p:blipFill>
        <p:spPr>
          <a:xfrm>
            <a:off x="5032653" y="1594009"/>
            <a:ext cx="4564975" cy="4564975"/>
          </a:xfrm>
          <a:prstGeom prst="rect">
            <a:avLst/>
          </a:prstGeom>
        </p:spPr>
      </p:pic>
      <p:pic>
        <p:nvPicPr>
          <p:cNvPr id="18"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36766" y="4857690"/>
            <a:ext cx="296942" cy="296942"/>
          </a:xfrm>
          <a:prstGeom prst="rect">
            <a:avLst/>
          </a:prstGeom>
        </p:spPr>
      </p:pic>
      <p:sp>
        <p:nvSpPr>
          <p:cNvPr id="19" name="Text 9"/>
          <p:cNvSpPr/>
          <p:nvPr/>
        </p:nvSpPr>
        <p:spPr>
          <a:xfrm>
            <a:off x="793790" y="6382226"/>
            <a:ext cx="13042821" cy="1270159"/>
          </a:xfrm>
          <a:prstGeom prst="rect">
            <a:avLst/>
          </a:prstGeom>
          <a:noFill/>
          <a:ln/>
        </p:spPr>
        <p:txBody>
          <a:bodyPr wrap="square" lIns="0" tIns="0" rIns="0" bIns="0" rtlCol="0" anchor="t"/>
          <a:lstStyle/>
          <a:p>
            <a:pPr marL="0" indent="0" algn="l">
              <a:lnSpc>
                <a:spcPts val="2500"/>
              </a:lnSpc>
              <a:buNone/>
            </a:pPr>
            <a:r>
              <a:rPr lang="en-US" sz="1550" dirty="0">
                <a:solidFill>
                  <a:srgbClr val="2B2E3C"/>
                </a:solidFill>
                <a:latin typeface="Open Sans" pitchFamily="34" charset="0"/>
                <a:ea typeface="Open Sans" pitchFamily="34" charset="-122"/>
                <a:cs typeface="Open Sans" pitchFamily="34" charset="-120"/>
              </a:rPr>
              <a:t>Your PC case is the foundation of any successful build. It's the body and protector of your computer, working tirelessly to keep components safe, cool, and organized. Whether you're prioritizing maximum performance through superior airflow, building a compact media center, or creating a show-stopping RGB showcase, there's a case perfectly suited to your needs. Choose wisely, and your case will serve you reliably for years to come.</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8" grpId="0" animBg="1"/>
      <p:bldP spid="11" grpId="0" animBg="1"/>
      <p:bldP spid="12" grpId="0" animBg="1"/>
      <p:bldP spid="15" grpId="0" animBg="1"/>
      <p:bldP spid="16" grpId="0" animBg="1"/>
      <p:bldP spid="1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802</Words>
  <Application>Microsoft Office PowerPoint</Application>
  <PresentationFormat>Custom</PresentationFormat>
  <Paragraphs>58</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Bitter Medium</vt:lpstr>
      <vt:lpstr>Arial</vt:lpstr>
      <vt:lpstr>Gill Sans Ultra Bold Condensed</vt:lpstr>
      <vt:lpstr>Open Sans</vt:lpstr>
      <vt:lpstr>Franklin Gothic Demi Cond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prashamsa Timilsina</cp:lastModifiedBy>
  <cp:revision>4</cp:revision>
  <dcterms:created xsi:type="dcterms:W3CDTF">2025-11-07T15:49:28Z</dcterms:created>
  <dcterms:modified xsi:type="dcterms:W3CDTF">2025-11-08T09:14:49Z</dcterms:modified>
</cp:coreProperties>
</file>